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5"/>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Lst>
  <p:sldSz cx="9144000" cy="5143500" type="screen16x9"/>
  <p:notesSz cx="6858000" cy="9144000"/>
  <p:embeddedFontLst>
    <p:embeddedFont>
      <p:font typeface="Roboto" panose="020B0604020202020204" charset="0"/>
      <p:regular r:id="rId26"/>
      <p:bold r:id="rId27"/>
      <p:italic r:id="rId28"/>
      <p:boldItalic r:id="rId29"/>
    </p:embeddedFont>
    <p:embeddedFont>
      <p:font typeface="Roboto Black" panose="020B0604020202020204" charset="0"/>
      <p:bold r:id="rId30"/>
      <p:boldItalic r:id="rId31"/>
    </p:embeddedFont>
    <p:embeddedFont>
      <p:font typeface="Roboto Light" panose="020B0604020202020204" charset="0"/>
      <p:regular r:id="rId32"/>
      <p:bold r:id="rId33"/>
      <p:italic r:id="rId34"/>
      <p:boldItalic r:id="rId35"/>
    </p:embeddedFont>
    <p:embeddedFont>
      <p:font typeface="Roboto Medium" panose="020B0604020202020204" charset="0"/>
      <p:regular r:id="rId36"/>
      <p:bold r:id="rId37"/>
      <p:italic r:id="rId38"/>
      <p:boldItalic r:id="rId39"/>
    </p:embeddedFont>
    <p:embeddedFont>
      <p:font typeface="Roboto Thin"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CD9571-ABD9-43E4-A9F6-3849D391C1F2}">
  <a:tblStyle styleId="{B3CD9571-ABD9-43E4-A9F6-3849D391C1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38" autoAdjust="0"/>
    <p:restoredTop sz="94660"/>
  </p:normalViewPr>
  <p:slideViewPr>
    <p:cSldViewPr snapToGrid="0">
      <p:cViewPr varScale="1">
        <p:scale>
          <a:sx n="108" d="100"/>
          <a:sy n="108" d="100"/>
        </p:scale>
        <p:origin x="1195" y="-226"/>
      </p:cViewPr>
      <p:guideLst>
        <p:guide orient="horz"/>
        <p:guide orient="horz" pos="223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c082484c2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c082484c2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c082484c2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c082484c2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8798eb4c4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8623a2bef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8623a2bef4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8798eb4c4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8798eb4c44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8623a2bef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8798eb4c4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80f7e6291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8798eb4c4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192.168.1.105/webdav/"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hyperlink" Target="http://192.168.1.105/server-statu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draw.io"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56"/>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Capstone Engagement</a:t>
            </a:r>
            <a:endParaRPr sz="3100">
              <a:latin typeface="Roboto"/>
              <a:ea typeface="Roboto"/>
              <a:cs typeface="Roboto"/>
              <a:sym typeface="Roboto"/>
            </a:endParaRPr>
          </a:p>
          <a:p>
            <a:pPr marL="0" lvl="0" indent="0" algn="ctr" rtl="0">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31" name="Google Shape;1031;p5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Local File Inclusion Vulnerability </a:t>
            </a:r>
            <a:endParaRPr/>
          </a:p>
        </p:txBody>
      </p:sp>
      <p:sp>
        <p:nvSpPr>
          <p:cNvPr id="1145" name="Google Shape;1145;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6" name="Google Shape;1146;p65"/>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5"/>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Using command line tool Dirb I was able to find urls on the target website. </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grpSp>
        <p:nvGrpSpPr>
          <p:cNvPr id="1148" name="Google Shape;1148;p65"/>
          <p:cNvGrpSpPr/>
          <p:nvPr/>
        </p:nvGrpSpPr>
        <p:grpSpPr>
          <a:xfrm>
            <a:off x="457181" y="887903"/>
            <a:ext cx="533372" cy="533480"/>
            <a:chOff x="457200" y="1378813"/>
            <a:chExt cx="695400" cy="695450"/>
          </a:xfrm>
        </p:grpSpPr>
        <p:sp>
          <p:nvSpPr>
            <p:cNvPr id="1149" name="Google Shape;1149;p6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50" name="Google Shape;1150;p65"/>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65"/>
          <p:cNvGrpSpPr/>
          <p:nvPr/>
        </p:nvGrpSpPr>
        <p:grpSpPr>
          <a:xfrm>
            <a:off x="3228956" y="887903"/>
            <a:ext cx="533372" cy="533480"/>
            <a:chOff x="457200" y="1378813"/>
            <a:chExt cx="695400" cy="695450"/>
          </a:xfrm>
        </p:grpSpPr>
        <p:sp>
          <p:nvSpPr>
            <p:cNvPr id="1152" name="Google Shape;1152;p6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53" name="Google Shape;1153;p65"/>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1154;p65"/>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5"/>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Following urls were found:</a:t>
            </a:r>
            <a:endParaRPr sz="1200" dirty="0">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chemeClr val="hlink"/>
                </a:solidFill>
                <a:latin typeface="Roboto"/>
                <a:ea typeface="Roboto"/>
                <a:cs typeface="Roboto"/>
                <a:sym typeface="Roboto"/>
                <a:hlinkClick r:id="rId3"/>
              </a:rPr>
              <a:t>http://192.168.1.105/webdav/</a:t>
            </a:r>
            <a:endParaRPr sz="1200" dirty="0">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chemeClr val="hlink"/>
                </a:solidFill>
                <a:latin typeface="Roboto"/>
                <a:ea typeface="Roboto"/>
                <a:cs typeface="Roboto"/>
                <a:sym typeface="Roboto"/>
                <a:hlinkClick r:id="rId4"/>
              </a:rPr>
              <a:t>http://192.168.1.105/server-status</a:t>
            </a: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pSp>
        <p:nvGrpSpPr>
          <p:cNvPr id="1156" name="Google Shape;1156;p65"/>
          <p:cNvGrpSpPr/>
          <p:nvPr/>
        </p:nvGrpSpPr>
        <p:grpSpPr>
          <a:xfrm>
            <a:off x="6134081" y="888653"/>
            <a:ext cx="533372" cy="533480"/>
            <a:chOff x="457200" y="1378813"/>
            <a:chExt cx="695400" cy="695450"/>
          </a:xfrm>
        </p:grpSpPr>
        <p:sp>
          <p:nvSpPr>
            <p:cNvPr id="1157" name="Google Shape;1157;p6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58" name="Google Shape;1158;p65"/>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65"/>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5"/>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1161" name="Google Shape;1161;p65"/>
          <p:cNvPicPr preferRelativeResize="0"/>
          <p:nvPr/>
        </p:nvPicPr>
        <p:blipFill>
          <a:blip r:embed="rId5">
            <a:alphaModFix/>
          </a:blip>
          <a:stretch>
            <a:fillRect/>
          </a:stretch>
        </p:blipFill>
        <p:spPr>
          <a:xfrm>
            <a:off x="6471684" y="1605110"/>
            <a:ext cx="2241603" cy="2974604"/>
          </a:xfrm>
          <a:prstGeom prst="rect">
            <a:avLst/>
          </a:prstGeom>
          <a:ln>
            <a:noFill/>
          </a:ln>
          <a:effectLst>
            <a:softEdge rad="1125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Remote Code Execution</a:t>
            </a:r>
            <a:endParaRPr/>
          </a:p>
        </p:txBody>
      </p:sp>
      <p:sp>
        <p:nvSpPr>
          <p:cNvPr id="1167" name="Google Shape;1167;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8" name="Google Shape;1168;p66"/>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6"/>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To exploit this vulnerability I used  Metasploit, in particular multi/handler.</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grpSp>
        <p:nvGrpSpPr>
          <p:cNvPr id="1170" name="Google Shape;1170;p66"/>
          <p:cNvGrpSpPr/>
          <p:nvPr/>
        </p:nvGrpSpPr>
        <p:grpSpPr>
          <a:xfrm>
            <a:off x="457181" y="887903"/>
            <a:ext cx="533372" cy="533480"/>
            <a:chOff x="457200" y="1378813"/>
            <a:chExt cx="695400" cy="695450"/>
          </a:xfrm>
        </p:grpSpPr>
        <p:sp>
          <p:nvSpPr>
            <p:cNvPr id="1171" name="Google Shape;1171;p66"/>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72" name="Google Shape;1172;p66"/>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66"/>
          <p:cNvGrpSpPr/>
          <p:nvPr/>
        </p:nvGrpSpPr>
        <p:grpSpPr>
          <a:xfrm>
            <a:off x="3228956" y="887903"/>
            <a:ext cx="533372" cy="533480"/>
            <a:chOff x="457200" y="1378813"/>
            <a:chExt cx="695400" cy="695450"/>
          </a:xfrm>
        </p:grpSpPr>
        <p:sp>
          <p:nvSpPr>
            <p:cNvPr id="1174" name="Google Shape;1174;p66"/>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75" name="Google Shape;1175;p66"/>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6" name="Google Shape;1176;p66"/>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6"/>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Achievements</a:t>
            </a:r>
            <a:endParaRPr sz="1200" b="1">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On this stage I successfully got possession of the victim’s machine Capstone 192.168.1.105 through port 4444. I was able to explore the Capstone’s files and find flag.txt file.</a:t>
            </a:r>
            <a:endParaRPr sz="1200">
              <a:latin typeface="Roboto"/>
              <a:ea typeface="Roboto"/>
              <a:cs typeface="Roboto"/>
              <a:sym typeface="Roboto"/>
            </a:endParaRPr>
          </a:p>
        </p:txBody>
      </p:sp>
      <p:grpSp>
        <p:nvGrpSpPr>
          <p:cNvPr id="1178" name="Google Shape;1178;p66"/>
          <p:cNvGrpSpPr/>
          <p:nvPr/>
        </p:nvGrpSpPr>
        <p:grpSpPr>
          <a:xfrm>
            <a:off x="6134081" y="888653"/>
            <a:ext cx="533372" cy="533480"/>
            <a:chOff x="457200" y="1378813"/>
            <a:chExt cx="695400" cy="695450"/>
          </a:xfrm>
        </p:grpSpPr>
        <p:sp>
          <p:nvSpPr>
            <p:cNvPr id="1179" name="Google Shape;1179;p66"/>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80" name="Google Shape;1180;p66"/>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66"/>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6"/>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1183" name="Google Shape;1183;p66"/>
          <p:cNvPicPr preferRelativeResize="0"/>
          <p:nvPr/>
        </p:nvPicPr>
        <p:blipFill>
          <a:blip r:embed="rId3">
            <a:alphaModFix/>
          </a:blip>
          <a:stretch>
            <a:fillRect/>
          </a:stretch>
        </p:blipFill>
        <p:spPr>
          <a:xfrm>
            <a:off x="6458176" y="1538206"/>
            <a:ext cx="2151274" cy="3037370"/>
          </a:xfrm>
          <a:prstGeom prst="rect">
            <a:avLst/>
          </a:prstGeom>
          <a:ln>
            <a:noFill/>
          </a:ln>
          <a:effectLst>
            <a:softEdge rad="1125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pic>
        <p:nvPicPr>
          <p:cNvPr id="1188" name="Google Shape;1188;p67"/>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89" name="Google Shape;1189;p67"/>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90" name="Google Shape;1190;p6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196" name="Google Shape;1196;p68"/>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000" dirty="0"/>
              <a:t>Answer the following questions in bullet points under the screenshot if space allows. </a:t>
            </a:r>
            <a:br>
              <a:rPr lang="en" sz="1000" dirty="0"/>
            </a:br>
            <a:r>
              <a:rPr lang="en" sz="1000" dirty="0"/>
              <a:t>Otherwise, add the answers to speaker notes. </a:t>
            </a:r>
            <a:endParaRPr sz="1000" dirty="0"/>
          </a:p>
          <a:p>
            <a:pPr marL="0" lvl="0" indent="0" algn="r" rtl="0">
              <a:spcBef>
                <a:spcPts val="600"/>
              </a:spcBef>
              <a:spcAft>
                <a:spcPts val="600"/>
              </a:spcAft>
              <a:buNone/>
            </a:pPr>
            <a:endParaRPr sz="1200" dirty="0"/>
          </a:p>
        </p:txBody>
      </p:sp>
      <p:sp>
        <p:nvSpPr>
          <p:cNvPr id="1197" name="Google Shape;1197;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8" name="Google Shape;1198;p68"/>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latin typeface="Roboto"/>
                <a:ea typeface="Roboto"/>
                <a:cs typeface="Roboto"/>
                <a:sym typeface="Roboto"/>
              </a:rPr>
              <a:t>[Insert Here]</a:t>
            </a:r>
            <a:endParaRPr>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a:latin typeface="Roboto"/>
                <a:ea typeface="Roboto"/>
                <a:cs typeface="Roboto"/>
                <a:sym typeface="Roboto"/>
              </a:rPr>
              <a:t>Include a screenshot of Kibana logs depicting the port scan. </a:t>
            </a:r>
            <a:endParaRPr>
              <a:latin typeface="Roboto"/>
              <a:ea typeface="Roboto"/>
              <a:cs typeface="Roboto"/>
              <a:sym typeface="Roboto"/>
            </a:endParaRPr>
          </a:p>
        </p:txBody>
      </p:sp>
      <p:sp>
        <p:nvSpPr>
          <p:cNvPr id="1199" name="Google Shape;1199;p68"/>
          <p:cNvSpPr txBox="1">
            <a:spLocks noGrp="1"/>
          </p:cNvSpPr>
          <p:nvPr>
            <p:ph type="subTitle" idx="1"/>
          </p:nvPr>
        </p:nvSpPr>
        <p:spPr>
          <a:xfrm>
            <a:off x="3712025" y="675975"/>
            <a:ext cx="4911000" cy="922474"/>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000" dirty="0"/>
              <a:t>The port scan took place on </a:t>
            </a:r>
            <a:r>
              <a:rPr lang="en-US" sz="1000" dirty="0"/>
              <a:t>Feb 21, 2021 @ 16:29</a:t>
            </a:r>
            <a:r>
              <a:rPr lang="en" sz="1000" dirty="0"/>
              <a:t>?</a:t>
            </a:r>
            <a:endParaRPr sz="1000" dirty="0"/>
          </a:p>
          <a:p>
            <a:pPr marL="320040" lvl="0" indent="-167640" algn="l" rtl="0">
              <a:spcBef>
                <a:spcPts val="0"/>
              </a:spcBef>
              <a:spcAft>
                <a:spcPts val="0"/>
              </a:spcAft>
              <a:buSzPts val="1200"/>
              <a:buChar char="●"/>
            </a:pPr>
            <a:r>
              <a:rPr lang="en" sz="1000" dirty="0"/>
              <a:t>Over 20.000  packets were sent from IP 192.168.1.90.</a:t>
            </a:r>
            <a:endParaRPr sz="1000" dirty="0"/>
          </a:p>
          <a:p>
            <a:pPr marL="320040" lvl="0" indent="-167640" algn="l" rtl="0">
              <a:spcBef>
                <a:spcPts val="0"/>
              </a:spcBef>
              <a:spcAft>
                <a:spcPts val="0"/>
              </a:spcAft>
              <a:buSzPts val="1200"/>
              <a:buChar char="●"/>
            </a:pPr>
            <a:r>
              <a:rPr lang="en-US" sz="1000" dirty="0"/>
              <a:t>Port scan determined based on</a:t>
            </a:r>
            <a:r>
              <a:rPr lang="en-US" sz="1000" b="0" i="0" u="none" strike="noStrike" baseline="0" dirty="0">
                <a:latin typeface="Roboto-Regular"/>
              </a:rPr>
              <a:t> </a:t>
            </a:r>
            <a:r>
              <a:rPr lang="en-US" sz="1000" dirty="0"/>
              <a:t>large number of connections from the same IP</a:t>
            </a:r>
          </a:p>
        </p:txBody>
      </p:sp>
      <p:pic>
        <p:nvPicPr>
          <p:cNvPr id="1200" name="Google Shape;1200;p68"/>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8" name="Picture 7">
            <a:extLst>
              <a:ext uri="{FF2B5EF4-FFF2-40B4-BE49-F238E27FC236}">
                <a16:creationId xmlns:a16="http://schemas.microsoft.com/office/drawing/2014/main" id="{E2D95AA6-EA39-4A7E-8842-6A1AE2FADB04}"/>
              </a:ext>
            </a:extLst>
          </p:cNvPr>
          <p:cNvPicPr/>
          <p:nvPr/>
        </p:nvPicPr>
        <p:blipFill>
          <a:blip r:embed="rId4"/>
          <a:stretch>
            <a:fillRect/>
          </a:stretch>
        </p:blipFill>
        <p:spPr>
          <a:xfrm>
            <a:off x="1600200" y="1467801"/>
            <a:ext cx="5943600" cy="23841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206" name="Google Shape;1206;p69"/>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dirty="0"/>
              <a:t>Answer the following questions in bullet points under the screenshot if space allows. </a:t>
            </a:r>
            <a:br>
              <a:rPr lang="en" sz="1200" dirty="0"/>
            </a:br>
            <a:r>
              <a:rPr lang="en" sz="1200" dirty="0"/>
              <a:t>Otherwise, add the answers to speaker notes. </a:t>
            </a:r>
            <a:endParaRPr sz="1200" dirty="0"/>
          </a:p>
          <a:p>
            <a:pPr marL="0" lvl="0" indent="0" algn="r" rtl="0">
              <a:spcBef>
                <a:spcPts val="600"/>
              </a:spcBef>
              <a:spcAft>
                <a:spcPts val="600"/>
              </a:spcAft>
              <a:buNone/>
            </a:pPr>
            <a:endParaRPr sz="1200" dirty="0"/>
          </a:p>
        </p:txBody>
      </p:sp>
      <p:sp>
        <p:nvSpPr>
          <p:cNvPr id="1207" name="Google Shape;1207;p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8" name="Google Shape;1208;p69"/>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[Insert Here]</a:t>
            </a:r>
            <a:endParaRPr dirty="0">
              <a:latin typeface="Roboto"/>
              <a:ea typeface="Roboto"/>
              <a:cs typeface="Roboto"/>
              <a:sym typeface="Roboto"/>
            </a:endParaRPr>
          </a:p>
          <a:p>
            <a:pPr marL="0" lvl="0" indent="0" algn="ctr" rtl="0">
              <a:spcBef>
                <a:spcPts val="0"/>
              </a:spcBef>
              <a:spcAft>
                <a:spcPts val="0"/>
              </a:spcAft>
              <a:buNone/>
            </a:pPr>
            <a:r>
              <a:rPr lang="en" dirty="0">
                <a:latin typeface="Roboto"/>
                <a:ea typeface="Roboto"/>
                <a:cs typeface="Roboto"/>
                <a:sym typeface="Roboto"/>
              </a:rPr>
              <a:t>Include a screenshot of Kibana logs depicting the request for the hidden directory. </a:t>
            </a:r>
            <a:endParaRPr dirty="0">
              <a:latin typeface="Roboto"/>
              <a:ea typeface="Roboto"/>
              <a:cs typeface="Roboto"/>
              <a:sym typeface="Roboto"/>
            </a:endParaRPr>
          </a:p>
        </p:txBody>
      </p:sp>
      <p:sp>
        <p:nvSpPr>
          <p:cNvPr id="1209" name="Google Shape;1209;p69"/>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000" dirty="0"/>
              <a:t>The request to access ‘connect_to_corp_server’ took place on February 21. Two requests were made.</a:t>
            </a:r>
          </a:p>
          <a:p>
            <a:pPr marL="320040" lvl="0" indent="-167640" algn="l" rtl="0">
              <a:spcBef>
                <a:spcPts val="0"/>
              </a:spcBef>
              <a:spcAft>
                <a:spcPts val="0"/>
              </a:spcAft>
              <a:buSzPts val="1200"/>
              <a:buChar char="●"/>
            </a:pPr>
            <a:r>
              <a:rPr lang="en-US" sz="1000" dirty="0"/>
              <a:t>GET /</a:t>
            </a:r>
            <a:r>
              <a:rPr lang="en-US" sz="1000" dirty="0" err="1"/>
              <a:t>company_folders</a:t>
            </a:r>
            <a:r>
              <a:rPr lang="en-US" sz="1000" dirty="0"/>
              <a:t>/</a:t>
            </a:r>
            <a:r>
              <a:rPr lang="en-US" sz="1000" dirty="0" err="1"/>
              <a:t>secret_folder</a:t>
            </a:r>
            <a:r>
              <a:rPr lang="en-US" sz="1000" dirty="0"/>
              <a:t>/</a:t>
            </a:r>
            <a:r>
              <a:rPr lang="en-US" sz="1000" dirty="0" err="1"/>
              <a:t>connect_to_corp_server</a:t>
            </a:r>
            <a:r>
              <a:rPr lang="en-US" sz="1000" dirty="0"/>
              <a:t>. The files contained info about CEO’s hashed password.</a:t>
            </a:r>
          </a:p>
        </p:txBody>
      </p:sp>
      <p:pic>
        <p:nvPicPr>
          <p:cNvPr id="1210" name="Google Shape;1210;p69"/>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8" name="Picture 7">
            <a:extLst>
              <a:ext uri="{FF2B5EF4-FFF2-40B4-BE49-F238E27FC236}">
                <a16:creationId xmlns:a16="http://schemas.microsoft.com/office/drawing/2014/main" id="{ED7CC1C8-EA04-4A86-B0D4-370BC1B620CF}"/>
              </a:ext>
            </a:extLst>
          </p:cNvPr>
          <p:cNvPicPr/>
          <p:nvPr/>
        </p:nvPicPr>
        <p:blipFill>
          <a:blip r:embed="rId4"/>
          <a:stretch>
            <a:fillRect/>
          </a:stretch>
        </p:blipFill>
        <p:spPr>
          <a:xfrm>
            <a:off x="1508051" y="1467800"/>
            <a:ext cx="6359400" cy="2384100"/>
          </a:xfrm>
          <a:prstGeom prst="rect">
            <a:avLst/>
          </a:prstGeom>
        </p:spPr>
      </p:pic>
      <p:pic>
        <p:nvPicPr>
          <p:cNvPr id="3" name="Picture 2">
            <a:extLst>
              <a:ext uri="{FF2B5EF4-FFF2-40B4-BE49-F238E27FC236}">
                <a16:creationId xmlns:a16="http://schemas.microsoft.com/office/drawing/2014/main" id="{A818AC48-CF40-4CA4-9DC8-139FBB24CD58}"/>
              </a:ext>
            </a:extLst>
          </p:cNvPr>
          <p:cNvPicPr>
            <a:picLocks noChangeAspect="1"/>
          </p:cNvPicPr>
          <p:nvPr/>
        </p:nvPicPr>
        <p:blipFill>
          <a:blip r:embed="rId5"/>
          <a:stretch>
            <a:fillRect/>
          </a:stretch>
        </p:blipFill>
        <p:spPr>
          <a:xfrm>
            <a:off x="367350" y="1467800"/>
            <a:ext cx="8409300" cy="27356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16" name="Google Shape;1216;p70"/>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217" name="Google Shape;1217;p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8" name="Google Shape;1218;p70"/>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[Insert Here]</a:t>
            </a:r>
            <a:endParaRPr dirty="0">
              <a:latin typeface="Roboto"/>
              <a:ea typeface="Roboto"/>
              <a:cs typeface="Roboto"/>
              <a:sym typeface="Roboto"/>
            </a:endParaRPr>
          </a:p>
          <a:p>
            <a:pPr marL="0" lvl="0" indent="0" algn="ctr" rtl="0">
              <a:spcBef>
                <a:spcPts val="0"/>
              </a:spcBef>
              <a:spcAft>
                <a:spcPts val="0"/>
              </a:spcAft>
              <a:buNone/>
            </a:pPr>
            <a:r>
              <a:rPr lang="en" dirty="0">
                <a:latin typeface="Roboto"/>
                <a:ea typeface="Roboto"/>
                <a:cs typeface="Roboto"/>
                <a:sym typeface="Roboto"/>
              </a:rPr>
              <a:t>Include a screenshot of Kibana logs depicting the brute force attack.  </a:t>
            </a:r>
            <a:endParaRPr dirty="0">
              <a:latin typeface="Roboto"/>
              <a:ea typeface="Roboto"/>
              <a:cs typeface="Roboto"/>
              <a:sym typeface="Roboto"/>
            </a:endParaRPr>
          </a:p>
        </p:txBody>
      </p:sp>
      <p:sp>
        <p:nvSpPr>
          <p:cNvPr id="1219" name="Google Shape;1219;p70"/>
          <p:cNvSpPr txBox="1">
            <a:spLocks noGrp="1"/>
          </p:cNvSpPr>
          <p:nvPr>
            <p:ph type="subTitle" idx="1"/>
          </p:nvPr>
        </p:nvSpPr>
        <p:spPr>
          <a:xfrm>
            <a:off x="3663050" y="675975"/>
            <a:ext cx="5791200" cy="10368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Over 20.000 requests were made in the Brute Force Attack?</a:t>
            </a:r>
            <a:endParaRPr sz="1200" dirty="0"/>
          </a:p>
          <a:p>
            <a:pPr marL="320040" lvl="0" indent="-167640" algn="l" rtl="0">
              <a:spcBef>
                <a:spcPts val="0"/>
              </a:spcBef>
              <a:spcAft>
                <a:spcPts val="0"/>
              </a:spcAft>
              <a:buSzPts val="1200"/>
              <a:buChar char="●"/>
            </a:pPr>
            <a:r>
              <a:rPr lang="en" sz="1200" dirty="0"/>
              <a:t>Total minus one requests had been made before the attacker </a:t>
            </a:r>
            <a:br>
              <a:rPr lang="en" sz="1200" dirty="0"/>
            </a:br>
            <a:r>
              <a:rPr lang="en" sz="1200" dirty="0"/>
              <a:t>discovered the password for ashton account?</a:t>
            </a:r>
            <a:endParaRPr sz="1200" dirty="0"/>
          </a:p>
        </p:txBody>
      </p:sp>
      <p:pic>
        <p:nvPicPr>
          <p:cNvPr id="1220" name="Google Shape;1220;p70"/>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4" name="Picture 13">
            <a:extLst>
              <a:ext uri="{FF2B5EF4-FFF2-40B4-BE49-F238E27FC236}">
                <a16:creationId xmlns:a16="http://schemas.microsoft.com/office/drawing/2014/main" id="{80F437DB-125F-4FC1-A42A-8B16501BE215}"/>
              </a:ext>
            </a:extLst>
          </p:cNvPr>
          <p:cNvPicPr/>
          <p:nvPr/>
        </p:nvPicPr>
        <p:blipFill>
          <a:blip r:embed="rId4"/>
          <a:stretch>
            <a:fillRect/>
          </a:stretch>
        </p:blipFill>
        <p:spPr>
          <a:xfrm>
            <a:off x="4521136" y="1490353"/>
            <a:ext cx="3872023" cy="2384100"/>
          </a:xfrm>
          <a:prstGeom prst="rect">
            <a:avLst/>
          </a:prstGeom>
        </p:spPr>
      </p:pic>
      <p:pic>
        <p:nvPicPr>
          <p:cNvPr id="7" name="Picture 6">
            <a:extLst>
              <a:ext uri="{FF2B5EF4-FFF2-40B4-BE49-F238E27FC236}">
                <a16:creationId xmlns:a16="http://schemas.microsoft.com/office/drawing/2014/main" id="{A54561A9-DD82-4C33-8DC8-DE66B1871F64}"/>
              </a:ext>
            </a:extLst>
          </p:cNvPr>
          <p:cNvPicPr>
            <a:picLocks noChangeAspect="1"/>
          </p:cNvPicPr>
          <p:nvPr/>
        </p:nvPicPr>
        <p:blipFill>
          <a:blip r:embed="rId5"/>
          <a:stretch>
            <a:fillRect/>
          </a:stretch>
        </p:blipFill>
        <p:spPr>
          <a:xfrm>
            <a:off x="864780" y="1490353"/>
            <a:ext cx="3656355" cy="23841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27" name="Google Shape;1227;p71"/>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228" name="Google Shape;1228;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9" name="Google Shape;1229;p71"/>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Add a screenshot of Kibana logs depicting the WebDAV connection.  </a:t>
            </a:r>
            <a:endParaRPr>
              <a:latin typeface="Roboto"/>
              <a:ea typeface="Roboto"/>
              <a:cs typeface="Roboto"/>
              <a:sym typeface="Roboto"/>
            </a:endParaRPr>
          </a:p>
        </p:txBody>
      </p:sp>
      <p:sp>
        <p:nvSpPr>
          <p:cNvPr id="1230" name="Google Shape;1230;p71"/>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14 requests were made to this directory?</a:t>
            </a:r>
            <a:endParaRPr sz="1200" dirty="0"/>
          </a:p>
          <a:p>
            <a:pPr marL="320040" lvl="0" indent="-167640" algn="l" rtl="0">
              <a:spcBef>
                <a:spcPts val="0"/>
              </a:spcBef>
              <a:spcAft>
                <a:spcPts val="0"/>
              </a:spcAft>
              <a:buSzPts val="1200"/>
              <a:buChar char="●"/>
            </a:pPr>
            <a:r>
              <a:rPr lang="en" sz="1200" dirty="0"/>
              <a:t>File ‘shell.php’ has been uploaded</a:t>
            </a:r>
            <a:endParaRPr sz="1200" dirty="0"/>
          </a:p>
        </p:txBody>
      </p:sp>
      <p:pic>
        <p:nvPicPr>
          <p:cNvPr id="1231" name="Google Shape;1231;p71"/>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3" name="Picture 2">
            <a:extLst>
              <a:ext uri="{FF2B5EF4-FFF2-40B4-BE49-F238E27FC236}">
                <a16:creationId xmlns:a16="http://schemas.microsoft.com/office/drawing/2014/main" id="{1A23732D-CB77-46B8-B34D-13A67677611A}"/>
              </a:ext>
            </a:extLst>
          </p:cNvPr>
          <p:cNvPicPr>
            <a:picLocks noChangeAspect="1"/>
          </p:cNvPicPr>
          <p:nvPr/>
        </p:nvPicPr>
        <p:blipFill>
          <a:blip r:embed="rId4"/>
          <a:stretch>
            <a:fillRect/>
          </a:stretch>
        </p:blipFill>
        <p:spPr>
          <a:xfrm>
            <a:off x="1427061" y="1511669"/>
            <a:ext cx="6110178" cy="232081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pic>
        <p:nvPicPr>
          <p:cNvPr id="1236" name="Google Shape;1236;p72"/>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37" name="Google Shape;1237;p72"/>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38" name="Google Shape;1238;p7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244" name="Google Shape;1244;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5" name="Google Shape;1245;p73"/>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kind of alarm can be set to detect future port scans? - </a:t>
            </a:r>
            <a:r>
              <a:rPr lang="en" sz="1400" b="1" i="1"/>
              <a:t>An alarm for multiple half-open connections from the same IP should be set.</a:t>
            </a:r>
            <a:endParaRPr sz="1400" b="1" i="1"/>
          </a:p>
          <a:p>
            <a:pPr marL="0" lvl="0" indent="0" algn="l" rtl="0">
              <a:spcBef>
                <a:spcPts val="0"/>
              </a:spcBef>
              <a:spcAft>
                <a:spcPts val="0"/>
              </a:spcAft>
              <a:buNone/>
            </a:pPr>
            <a:endParaRPr sz="1400"/>
          </a:p>
          <a:p>
            <a:pPr marL="0" lvl="0" indent="0" algn="l" rtl="0">
              <a:spcBef>
                <a:spcPts val="0"/>
              </a:spcBef>
              <a:spcAft>
                <a:spcPts val="0"/>
              </a:spcAft>
              <a:buNone/>
            </a:pPr>
            <a:r>
              <a:rPr lang="en" sz="1400"/>
              <a:t>What threshold would you set to activate this alarm? - </a:t>
            </a:r>
            <a:r>
              <a:rPr lang="en" sz="1400" b="1" i="1"/>
              <a:t>Threshold for half-open connections from the same IP - 10 ports in a minute.</a:t>
            </a:r>
            <a:endParaRPr sz="1400" b="1" i="1"/>
          </a:p>
        </p:txBody>
      </p:sp>
      <p:sp>
        <p:nvSpPr>
          <p:cNvPr id="1246" name="Google Shape;1246;p73"/>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configurations can be set on the host to mitigate port scans?-</a:t>
            </a:r>
            <a:r>
              <a:rPr lang="en" sz="1400" b="1" i="1"/>
              <a:t> IP tables.  Filtering ports on the web server.</a:t>
            </a:r>
            <a:endParaRPr sz="1400" b="1" i="1"/>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Describe the solution. If possible, provide required command lines. - </a:t>
            </a:r>
            <a:r>
              <a:rPr lang="en" sz="1400" b="1" i="1"/>
              <a:t>Block IPs </a:t>
            </a:r>
            <a:endParaRPr sz="1400" b="1" i="1"/>
          </a:p>
          <a:p>
            <a:pPr marL="0" lvl="0" indent="0" algn="l" rtl="0">
              <a:spcBef>
                <a:spcPts val="0"/>
              </a:spcBef>
              <a:spcAft>
                <a:spcPts val="0"/>
              </a:spcAft>
              <a:buClr>
                <a:schemeClr val="dk1"/>
              </a:buClr>
              <a:buSzPts val="1100"/>
              <a:buFont typeface="Arial"/>
              <a:buNone/>
            </a:pPr>
            <a:r>
              <a:rPr lang="en" sz="1150" i="1">
                <a:solidFill>
                  <a:srgbClr val="1D1C1D"/>
                </a:solidFill>
                <a:highlight>
                  <a:srgbClr val="F8F8F8"/>
                </a:highlight>
                <a:latin typeface="Arial"/>
                <a:ea typeface="Arial"/>
                <a:cs typeface="Arial"/>
                <a:sym typeface="Arial"/>
              </a:rPr>
              <a:t>$IPT -A INPUT -p tcp –syn -m recent –name portscan –rcheck –seconds 60 –hitcount 10 -j LOG</a:t>
            </a:r>
            <a:endParaRPr sz="1150" i="1">
              <a:solidFill>
                <a:srgbClr val="1D1C1D"/>
              </a:solidFill>
              <a:highlight>
                <a:srgbClr val="F8F8F8"/>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1150" i="1">
                <a:solidFill>
                  <a:srgbClr val="1D1C1D"/>
                </a:solidFill>
                <a:highlight>
                  <a:srgbClr val="F8F8F8"/>
                </a:highlight>
                <a:latin typeface="Arial"/>
                <a:ea typeface="Arial"/>
                <a:cs typeface="Arial"/>
                <a:sym typeface="Arial"/>
              </a:rPr>
              <a:t>$IPT -A INPUT -p tcp –syn -m recent –name portscan –set -j DROP</a:t>
            </a:r>
            <a:endParaRPr sz="1400" b="1" i="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252" name="Google Shape;1252;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53" name="Google Shape;1253;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unauthorized access? - </a:t>
            </a:r>
            <a:r>
              <a:rPr lang="en" sz="1400" b="1" i="1" dirty="0"/>
              <a:t>Set an alarm for each time ‘secret_time’ folder is registered in ELK logs.</a:t>
            </a: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 - </a:t>
            </a:r>
            <a:r>
              <a:rPr lang="en" sz="1400" b="1" i="1" dirty="0"/>
              <a:t>Threshold - 1.</a:t>
            </a:r>
            <a:endParaRPr sz="1400" b="1" i="1" dirty="0"/>
          </a:p>
          <a:p>
            <a:pPr marL="0" lvl="0" indent="0" algn="l" rtl="0">
              <a:spcBef>
                <a:spcPts val="0"/>
              </a:spcBef>
              <a:spcAft>
                <a:spcPts val="0"/>
              </a:spcAft>
              <a:buNone/>
            </a:pPr>
            <a:endParaRPr sz="1400" dirty="0"/>
          </a:p>
        </p:txBody>
      </p:sp>
      <p:sp>
        <p:nvSpPr>
          <p:cNvPr id="1254" name="Google Shape;1254;p74"/>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unwanted access? - </a:t>
            </a:r>
            <a:r>
              <a:rPr lang="en" sz="1400" b="1" i="1" dirty="0">
                <a:solidFill>
                  <a:schemeClr val="dk1"/>
                </a:solidFill>
              </a:rPr>
              <a:t>Configuring WAF (Web Application Firewall) to restrict access to ‘secret_folder’.</a:t>
            </a:r>
            <a:endParaRPr sz="1400" b="1" i="1"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algn="l"/>
            <a:r>
              <a:rPr lang="en" sz="1400" dirty="0"/>
              <a:t>Describe the solution. If possible, provide required command lines. - </a:t>
            </a:r>
            <a:r>
              <a:rPr lang="en-US" sz="1400" b="1" i="1" dirty="0">
                <a:solidFill>
                  <a:schemeClr val="dk1"/>
                </a:solidFill>
              </a:rPr>
              <a:t>WAF will allow only authorized IPs to access</a:t>
            </a:r>
          </a:p>
          <a:p>
            <a:pPr algn="l"/>
            <a:r>
              <a:rPr lang="en-US" sz="1400" b="1" i="1" dirty="0" err="1">
                <a:solidFill>
                  <a:schemeClr val="dk1"/>
                </a:solidFill>
              </a:rPr>
              <a:t>secret_folder</a:t>
            </a:r>
            <a:r>
              <a:rPr lang="en-US" sz="1400" b="1" i="1" dirty="0">
                <a:solidFill>
                  <a:schemeClr val="dk1"/>
                </a:solidFill>
              </a:rPr>
              <a:t>.</a:t>
            </a:r>
            <a:endParaRPr sz="1400" b="1" i="1"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37" name="Google Shape;1037;p5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38" name="Google Shape;1038;p5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39" name="Google Shape;1039;p5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57"/>
          <p:cNvGrpSpPr/>
          <p:nvPr/>
        </p:nvGrpSpPr>
        <p:grpSpPr>
          <a:xfrm>
            <a:off x="457200" y="1378813"/>
            <a:ext cx="776889" cy="621300"/>
            <a:chOff x="457200" y="1378813"/>
            <a:chExt cx="776889" cy="621300"/>
          </a:xfrm>
        </p:grpSpPr>
        <p:sp>
          <p:nvSpPr>
            <p:cNvPr id="1041" name="Google Shape;1041;p57"/>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42" name="Google Shape;1042;p57"/>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7"/>
          <p:cNvGrpSpPr/>
          <p:nvPr/>
        </p:nvGrpSpPr>
        <p:grpSpPr>
          <a:xfrm>
            <a:off x="457200" y="2228725"/>
            <a:ext cx="776889" cy="621300"/>
            <a:chOff x="457200" y="1378813"/>
            <a:chExt cx="776889" cy="621300"/>
          </a:xfrm>
        </p:grpSpPr>
        <p:sp>
          <p:nvSpPr>
            <p:cNvPr id="1044" name="Google Shape;1044;p57"/>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45" name="Google Shape;1045;p57"/>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57"/>
          <p:cNvGrpSpPr/>
          <p:nvPr/>
        </p:nvGrpSpPr>
        <p:grpSpPr>
          <a:xfrm>
            <a:off x="457200" y="3073850"/>
            <a:ext cx="776889" cy="621300"/>
            <a:chOff x="457200" y="1378813"/>
            <a:chExt cx="776889" cy="621300"/>
          </a:xfrm>
        </p:grpSpPr>
        <p:sp>
          <p:nvSpPr>
            <p:cNvPr id="1047" name="Google Shape;1047;p57"/>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48" name="Google Shape;1048;p57"/>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57"/>
          <p:cNvGrpSpPr/>
          <p:nvPr/>
        </p:nvGrpSpPr>
        <p:grpSpPr>
          <a:xfrm>
            <a:off x="457200" y="3923750"/>
            <a:ext cx="776889" cy="621300"/>
            <a:chOff x="457200" y="1378813"/>
            <a:chExt cx="776889" cy="621300"/>
          </a:xfrm>
        </p:grpSpPr>
        <p:sp>
          <p:nvSpPr>
            <p:cNvPr id="1050" name="Google Shape;1050;p57"/>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51" name="Google Shape;1051;p57"/>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 name="Google Shape;1052;p57"/>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53" name="Google Shape;1053;p5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7"/>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57" name="Google Shape;1057;p57"/>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58" name="Google Shape;1058;p57"/>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a:p>
        </p:txBody>
      </p:sp>
      <p:sp>
        <p:nvSpPr>
          <p:cNvPr id="1260" name="Google Shape;1260;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61" name="Google Shape;1261;p75"/>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brute force attacks? - </a:t>
            </a:r>
            <a:r>
              <a:rPr lang="en" sz="1400" b="1" i="1" dirty="0"/>
              <a:t>An alarm for multiple unauthorized access attempts ERROR 401 to be set. </a:t>
            </a: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 - </a:t>
            </a:r>
            <a:r>
              <a:rPr lang="en" sz="1400" b="1" i="1" dirty="0"/>
              <a:t>Threshold of 5 failed attempts within a minute/from the same IP.</a:t>
            </a:r>
            <a:endParaRPr sz="1400" b="1" i="1" dirty="0"/>
          </a:p>
          <a:p>
            <a:pPr marL="0" lvl="0" indent="0" algn="l" rtl="0">
              <a:spcBef>
                <a:spcPts val="0"/>
              </a:spcBef>
              <a:spcAft>
                <a:spcPts val="0"/>
              </a:spcAft>
              <a:buNone/>
            </a:pPr>
            <a:endParaRPr sz="1400" dirty="0"/>
          </a:p>
        </p:txBody>
      </p:sp>
      <p:sp>
        <p:nvSpPr>
          <p:cNvPr id="1262" name="Google Shape;1262;p75"/>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brute force attacks? - </a:t>
            </a:r>
            <a:r>
              <a:rPr lang="en" sz="1400" b="1" i="1" dirty="0"/>
              <a:t>Introduce muti-factor authentication, complex username and password policies, </a:t>
            </a:r>
            <a:r>
              <a:rPr lang="en" sz="1400" b="1" i="1" dirty="0">
                <a:solidFill>
                  <a:schemeClr val="dk1"/>
                </a:solidFill>
              </a:rPr>
              <a:t>account lockout</a:t>
            </a:r>
            <a:r>
              <a:rPr lang="en" sz="1400" b="1" i="1" dirty="0"/>
              <a:t>.</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Describe the solution. If possible, provide the required command line(s). - </a:t>
            </a:r>
            <a:r>
              <a:rPr lang="en" sz="1400" b="1" i="1" dirty="0">
                <a:solidFill>
                  <a:schemeClr val="dk1"/>
                </a:solidFill>
              </a:rPr>
              <a:t>Introduce muti-factor authentication, complex username and password policies, account lockout after six failed attempts.</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268" name="Google Shape;1268;p7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69" name="Google Shape;1269;p76"/>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access to this directory? - </a:t>
            </a:r>
            <a:r>
              <a:rPr lang="en" sz="1400" b="1" i="1" dirty="0">
                <a:solidFill>
                  <a:schemeClr val="dk1"/>
                </a:solidFill>
              </a:rPr>
              <a:t>Set an alarm for each time ‘secret_time’ folder appears  in ELK logs.</a:t>
            </a:r>
            <a:endParaRPr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 - </a:t>
            </a:r>
            <a:r>
              <a:rPr lang="en" sz="1400" b="1" i="1" dirty="0"/>
              <a:t>Threshold - 1. </a:t>
            </a:r>
            <a:endParaRPr sz="1400" b="1" i="1" dirty="0"/>
          </a:p>
          <a:p>
            <a:pPr marL="0" lvl="0" indent="0" algn="l" rtl="0">
              <a:spcBef>
                <a:spcPts val="0"/>
              </a:spcBef>
              <a:spcAft>
                <a:spcPts val="0"/>
              </a:spcAft>
              <a:buNone/>
            </a:pPr>
            <a:endParaRPr sz="1400" dirty="0"/>
          </a:p>
        </p:txBody>
      </p:sp>
      <p:sp>
        <p:nvSpPr>
          <p:cNvPr id="1270" name="Google Shape;1270;p76"/>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control access?- </a:t>
            </a:r>
            <a:r>
              <a:rPr lang="en" sz="1400" b="1" i="1" dirty="0">
                <a:solidFill>
                  <a:schemeClr val="dk1"/>
                </a:solidFill>
                <a:sym typeface="Arial"/>
              </a:rPr>
              <a:t>Install updates, Remove SMB, Remove guest authentication and fallback, Disable the WebDAV protocol, Restrict outbound SMB destinations by firewall, Use UNC Hardening to require signing, encryption, and mutual authentication, Use SMB 3.1.1, Map drives on the fly with mandated signing or encryption, Block NTLM &amp; increase Kerberos Security, harden WEBDAV</a:t>
            </a:r>
            <a:endParaRPr sz="1400" b="1" i="1" dirty="0">
              <a:solidFill>
                <a:schemeClr val="dk1"/>
              </a:solidFill>
              <a:sym typeface="Arial"/>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Describe the solution. If possible, provide the required command line(s). </a:t>
            </a:r>
            <a:endParaRPr sz="1400" dirty="0"/>
          </a:p>
          <a:p>
            <a:pPr marL="0" lvl="0" indent="0" algn="l" rtl="0">
              <a:spcBef>
                <a:spcPts val="0"/>
              </a:spcBef>
              <a:spcAft>
                <a:spcPts val="0"/>
              </a:spcAft>
              <a:buNone/>
            </a:pPr>
            <a:endParaRPr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a:p>
        </p:txBody>
      </p:sp>
      <p:sp>
        <p:nvSpPr>
          <p:cNvPr id="1276" name="Google Shape;1276;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7" name="Google Shape;1277;p77"/>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kind of alarm can be set to detect future file uploads? - </a:t>
            </a:r>
            <a:r>
              <a:rPr lang="en" sz="1400" b="1" i="1"/>
              <a:t>Alarm for reverse shell signatures.</a:t>
            </a:r>
            <a:endParaRPr sz="1400" b="1" i="1"/>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What threshold would you set to activate this alarm? - </a:t>
            </a:r>
            <a:r>
              <a:rPr lang="en" sz="1400" b="1" i="1"/>
              <a:t>Threshold - 1.</a:t>
            </a:r>
            <a:endParaRPr sz="1400" b="1" i="1"/>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
        <p:nvSpPr>
          <p:cNvPr id="1278" name="Google Shape;1278;p77"/>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file uploads? - </a:t>
            </a:r>
            <a:r>
              <a:rPr lang="en" sz="1400" b="1" i="1" dirty="0"/>
              <a:t>IPS rule to detect and prevent malicious reverse shell upload. Remove write permissions for www-data</a:t>
            </a:r>
            <a:endParaRPr sz="1400" b="1" i="1"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algn="l"/>
            <a:r>
              <a:rPr lang="en" sz="1400" dirty="0"/>
              <a:t>Describe the solution. If possible, provide the required command line. – </a:t>
            </a:r>
            <a:r>
              <a:rPr lang="en-US" sz="1400" b="1" i="1" dirty="0"/>
              <a:t>IPS to monitor signatures for reverse shell connection and block source IP</a:t>
            </a:r>
            <a:endParaRPr sz="1400" b="1" i="1"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64" name="Google Shape;1064;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59"/>
          <p:cNvSpPr txBox="1">
            <a:spLocks noGrp="1"/>
          </p:cNvSpPr>
          <p:nvPr>
            <p:ph type="body" idx="2"/>
          </p:nvPr>
        </p:nvSpPr>
        <p:spPr>
          <a:xfrm>
            <a:off x="115375" y="910475"/>
            <a:ext cx="6699600" cy="3897600"/>
          </a:xfrm>
          <a:prstGeom prst="rect">
            <a:avLst/>
          </a:prstGeom>
          <a:solidFill>
            <a:srgbClr val="1D8BE6">
              <a:alpha val="14530"/>
            </a:srgbClr>
          </a:solidFill>
        </p:spPr>
        <p:txBody>
          <a:bodyPr spcFirstLastPara="1" wrap="square" lIns="457200" tIns="0" rIns="457200" bIns="914400" anchor="t" anchorCtr="0">
            <a:noAutofit/>
          </a:bodyPr>
          <a:lstStyle/>
          <a:p>
            <a:pPr marL="0" lvl="0" indent="0" algn="l" rtl="0">
              <a:spcBef>
                <a:spcPts val="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marR="0" lvl="0" indent="0" algn="ctr" rtl="0">
              <a:lnSpc>
                <a:spcPct val="100000"/>
              </a:lnSpc>
              <a:spcBef>
                <a:spcPts val="800"/>
              </a:spcBef>
              <a:spcAft>
                <a:spcPts val="0"/>
              </a:spcAft>
              <a:buNone/>
            </a:pPr>
            <a:r>
              <a:rPr lang="en" sz="1800" b="1" dirty="0"/>
              <a:t>[Insert Here]</a:t>
            </a:r>
            <a:endParaRPr sz="1800" b="1" dirty="0"/>
          </a:p>
          <a:p>
            <a:pPr marL="0" lvl="0" indent="0" algn="l" rtl="0">
              <a:spcBef>
                <a:spcPts val="0"/>
              </a:spcBef>
              <a:spcAft>
                <a:spcPts val="0"/>
              </a:spcAft>
              <a:buNone/>
            </a:pPr>
            <a:endParaRPr dirty="0"/>
          </a:p>
          <a:p>
            <a:pPr marL="0" lvl="0" indent="0" algn="l" rtl="0">
              <a:spcBef>
                <a:spcPts val="800"/>
              </a:spcBef>
              <a:spcAft>
                <a:spcPts val="0"/>
              </a:spcAft>
              <a:buNone/>
            </a:pPr>
            <a:r>
              <a:rPr lang="en" dirty="0"/>
              <a:t>Use </a:t>
            </a:r>
            <a:r>
              <a:rPr lang="en" u="sng" dirty="0">
                <a:solidFill>
                  <a:schemeClr val="hlink"/>
                </a:solidFill>
                <a:hlinkClick r:id="rId3"/>
              </a:rPr>
              <a:t>draw.io</a:t>
            </a:r>
            <a:r>
              <a:rPr lang="en" dirty="0">
                <a:solidFill>
                  <a:schemeClr val="dk1"/>
                </a:solidFill>
              </a:rPr>
              <a:t> to create</a:t>
            </a:r>
            <a:r>
              <a:rPr lang="en" dirty="0"/>
              <a:t> a diagram of the network.</a:t>
            </a:r>
            <a:endParaRPr dirty="0"/>
          </a:p>
          <a:p>
            <a:pPr marL="0" lvl="0" indent="0" algn="l" rtl="0">
              <a:spcBef>
                <a:spcPts val="800"/>
              </a:spcBef>
              <a:spcAft>
                <a:spcPts val="0"/>
              </a:spcAft>
              <a:buClr>
                <a:schemeClr val="dk1"/>
              </a:buClr>
              <a:buSzPts val="1100"/>
              <a:buFont typeface="Arial"/>
              <a:buNone/>
            </a:pPr>
            <a:r>
              <a:rPr lang="en" dirty="0"/>
              <a:t>Add your diagram to this slide and fill out the data in the sidebar.</a:t>
            </a: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070" name="Google Shape;1070;p59"/>
          <p:cNvSpPr txBox="1">
            <a:spLocks noGrp="1"/>
          </p:cNvSpPr>
          <p:nvPr>
            <p:ph type="subTitle" idx="3"/>
          </p:nvPr>
        </p:nvSpPr>
        <p:spPr>
          <a:xfrm>
            <a:off x="7056300" y="910475"/>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sz="1100" b="1"/>
          </a:p>
          <a:p>
            <a:pPr marL="0" lvl="0" indent="0" algn="l" rtl="0">
              <a:spcBef>
                <a:spcPts val="0"/>
              </a:spcBef>
              <a:spcAft>
                <a:spcPts val="0"/>
              </a:spcAft>
              <a:buClr>
                <a:schemeClr val="dk1"/>
              </a:buClr>
              <a:buSzPts val="1100"/>
              <a:buFont typeface="Arial"/>
              <a:buNone/>
            </a:pPr>
            <a:r>
              <a:rPr lang="en"/>
              <a:t>Address Range: 192.168.1.0/24</a:t>
            </a:r>
            <a:endParaRPr/>
          </a:p>
          <a:p>
            <a:pPr marL="0" lvl="0" indent="0" algn="l" rtl="0">
              <a:spcBef>
                <a:spcPts val="0"/>
              </a:spcBef>
              <a:spcAft>
                <a:spcPts val="0"/>
              </a:spcAft>
              <a:buClr>
                <a:schemeClr val="dk1"/>
              </a:buClr>
              <a:buSzPts val="1100"/>
              <a:buFont typeface="Arial"/>
              <a:buNone/>
            </a:pPr>
            <a:r>
              <a:rPr lang="en"/>
              <a:t>Netmask:255.255.255.0</a:t>
            </a:r>
            <a:endParaRPr/>
          </a:p>
          <a:p>
            <a:pPr marL="0" lvl="0" indent="0" algn="l" rtl="0">
              <a:spcBef>
                <a:spcPts val="0"/>
              </a:spcBef>
              <a:spcAft>
                <a:spcPts val="0"/>
              </a:spcAft>
              <a:buClr>
                <a:schemeClr val="dk1"/>
              </a:buClr>
              <a:buSzPts val="1100"/>
              <a:buFont typeface="Arial"/>
              <a:buNone/>
            </a:pPr>
            <a:r>
              <a:rPr lang="en"/>
              <a:t>Gateway:192.168.1.1</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a:t>IPv4:192.168.1.1</a:t>
            </a:r>
            <a:endParaRPr/>
          </a:p>
          <a:p>
            <a:pPr marL="0" lvl="0" indent="0" algn="l" rtl="0">
              <a:spcBef>
                <a:spcPts val="0"/>
              </a:spcBef>
              <a:spcAft>
                <a:spcPts val="0"/>
              </a:spcAft>
              <a:buClr>
                <a:schemeClr val="dk1"/>
              </a:buClr>
              <a:buSzPts val="1100"/>
              <a:buFont typeface="Arial"/>
              <a:buNone/>
            </a:pPr>
            <a:r>
              <a:rPr lang="en"/>
              <a:t>OS:</a:t>
            </a:r>
            <a:r>
              <a:rPr lang="en">
                <a:solidFill>
                  <a:schemeClr val="dk1"/>
                </a:solidFill>
              </a:rPr>
              <a:t>Microsoft	</a:t>
            </a:r>
            <a:endParaRPr/>
          </a:p>
          <a:p>
            <a:pPr marL="0" lvl="0" indent="0" algn="l" rtl="0">
              <a:spcBef>
                <a:spcPts val="0"/>
              </a:spcBef>
              <a:spcAft>
                <a:spcPts val="0"/>
              </a:spcAft>
              <a:buClr>
                <a:schemeClr val="dk1"/>
              </a:buClr>
              <a:buSzPts val="1100"/>
              <a:buFont typeface="Arial"/>
              <a:buNone/>
            </a:pPr>
            <a:r>
              <a:rPr lang="en"/>
              <a:t>Hostname:Hyper-V</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IPv4:</a:t>
            </a:r>
            <a:r>
              <a:rPr lang="en">
                <a:solidFill>
                  <a:schemeClr val="dk1"/>
                </a:solidFill>
              </a:rPr>
              <a:t>192.168.1.90</a:t>
            </a:r>
            <a:endParaRPr/>
          </a:p>
          <a:p>
            <a:pPr marL="0" lvl="0" indent="0" algn="l" rtl="0">
              <a:spcBef>
                <a:spcPts val="0"/>
              </a:spcBef>
              <a:spcAft>
                <a:spcPts val="0"/>
              </a:spcAft>
              <a:buClr>
                <a:schemeClr val="dk1"/>
              </a:buClr>
              <a:buSzPts val="1100"/>
              <a:buFont typeface="Arial"/>
              <a:buNone/>
            </a:pPr>
            <a:r>
              <a:rPr lang="en"/>
              <a:t>OS:Kali Linux</a:t>
            </a:r>
            <a:endParaRPr/>
          </a:p>
          <a:p>
            <a:pPr marL="0" lvl="0" indent="0" algn="l" rtl="0">
              <a:spcBef>
                <a:spcPts val="0"/>
              </a:spcBef>
              <a:spcAft>
                <a:spcPts val="0"/>
              </a:spcAft>
              <a:buClr>
                <a:schemeClr val="dk1"/>
              </a:buClr>
              <a:buSzPts val="1100"/>
              <a:buFont typeface="Arial"/>
              <a:buNone/>
            </a:pPr>
            <a:r>
              <a:rPr lang="en"/>
              <a:t>Hostname: Kali</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IPv4:</a:t>
            </a:r>
            <a:r>
              <a:rPr lang="en">
                <a:solidFill>
                  <a:schemeClr val="dk1"/>
                </a:solidFill>
              </a:rPr>
              <a:t>192.168.1.100</a:t>
            </a:r>
            <a:endParaRPr/>
          </a:p>
          <a:p>
            <a:pPr marL="0" lvl="0" indent="0" algn="l" rtl="0">
              <a:spcBef>
                <a:spcPts val="0"/>
              </a:spcBef>
              <a:spcAft>
                <a:spcPts val="0"/>
              </a:spcAft>
              <a:buClr>
                <a:schemeClr val="dk1"/>
              </a:buClr>
              <a:buSzPts val="1100"/>
              <a:buFont typeface="Arial"/>
              <a:buNone/>
            </a:pPr>
            <a:r>
              <a:rPr lang="en"/>
              <a:t>OS:Linux</a:t>
            </a:r>
            <a:endParaRPr/>
          </a:p>
          <a:p>
            <a:pPr marL="0" lvl="0" indent="0" algn="l" rtl="0">
              <a:spcBef>
                <a:spcPts val="0"/>
              </a:spcBef>
              <a:spcAft>
                <a:spcPts val="0"/>
              </a:spcAft>
              <a:buClr>
                <a:schemeClr val="dk1"/>
              </a:buClr>
              <a:buSzPts val="1100"/>
              <a:buFont typeface="Arial"/>
              <a:buNone/>
            </a:pPr>
            <a:r>
              <a:rPr lang="en"/>
              <a:t>Hostname:ELK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IPv4:192.168.1.105</a:t>
            </a:r>
            <a:endParaRPr/>
          </a:p>
          <a:p>
            <a:pPr marL="0" lvl="0" indent="0" algn="l" rtl="0">
              <a:spcBef>
                <a:spcPts val="0"/>
              </a:spcBef>
              <a:spcAft>
                <a:spcPts val="0"/>
              </a:spcAft>
              <a:buClr>
                <a:schemeClr val="dk1"/>
              </a:buClr>
              <a:buSzPts val="1100"/>
              <a:buFont typeface="Arial"/>
              <a:buNone/>
            </a:pPr>
            <a:r>
              <a:rPr lang="en"/>
              <a:t>OS:Linux</a:t>
            </a:r>
            <a:endParaRPr/>
          </a:p>
          <a:p>
            <a:pPr marL="0" lvl="0" indent="0" algn="l" rtl="0">
              <a:spcBef>
                <a:spcPts val="0"/>
              </a:spcBef>
              <a:spcAft>
                <a:spcPts val="0"/>
              </a:spcAft>
              <a:buClr>
                <a:schemeClr val="dk1"/>
              </a:buClr>
              <a:buSzPts val="1100"/>
              <a:buFont typeface="Arial"/>
              <a:buNone/>
            </a:pPr>
            <a:r>
              <a:rPr lang="en"/>
              <a:t>Hostname:Server1/Capstone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071" name="Google Shape;1071;p59"/>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sp>
        <p:nvSpPr>
          <p:cNvPr id="1072" name="Google Shape;1072;p59"/>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7" name="Picture 16">
            <a:extLst>
              <a:ext uri="{FF2B5EF4-FFF2-40B4-BE49-F238E27FC236}">
                <a16:creationId xmlns:a16="http://schemas.microsoft.com/office/drawing/2014/main" id="{C9C02BCC-CAEC-4661-AF56-60778CF3C6F0}"/>
              </a:ext>
            </a:extLst>
          </p:cNvPr>
          <p:cNvPicPr>
            <a:picLocks noChangeAspect="1"/>
          </p:cNvPicPr>
          <p:nvPr/>
        </p:nvPicPr>
        <p:blipFill>
          <a:blip r:embed="rId4"/>
          <a:stretch>
            <a:fillRect/>
          </a:stretch>
        </p:blipFill>
        <p:spPr>
          <a:xfrm>
            <a:off x="115375" y="910476"/>
            <a:ext cx="6699600" cy="3897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pic>
        <p:nvPicPr>
          <p:cNvPr id="1077" name="Google Shape;1077;p60"/>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78" name="Google Shape;1078;p6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79" name="Google Shape;1079;p60"/>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80" name="Google Shape;1080;p6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86" name="Google Shape;1086;p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87" name="Google Shape;1087;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8" name="Google Shape;1088;p61"/>
          <p:cNvGraphicFramePr/>
          <p:nvPr/>
        </p:nvGraphicFramePr>
        <p:xfrm>
          <a:off x="419800" y="1198750"/>
          <a:ext cx="8346600" cy="3577125"/>
        </p:xfrm>
        <a:graphic>
          <a:graphicData uri="http://schemas.openxmlformats.org/drawingml/2006/table">
            <a:tbl>
              <a:tblPr>
                <a:noFill/>
                <a:tableStyleId>{B3CD9571-ABD9-43E4-A9F6-3849D391C1F2}</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 sz="1200">
                          <a:latin typeface="Roboto"/>
                          <a:ea typeface="Roboto"/>
                          <a:cs typeface="Roboto"/>
                          <a:sym typeface="Roboto"/>
                        </a:rPr>
                        <a:t>Hyper-V</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Default Gateway</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Attacker Machine</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Logging Server/SEIM</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Capstone/Server1</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192.168.1.105</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Victim Machine</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94" name="Google Shape;1094;p6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95" name="Google Shape;1095;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96" name="Google Shape;1096;p62"/>
          <p:cNvGraphicFramePr/>
          <p:nvPr>
            <p:extLst>
              <p:ext uri="{D42A27DB-BD31-4B8C-83A1-F6EECF244321}">
                <p14:modId xmlns:p14="http://schemas.microsoft.com/office/powerpoint/2010/main" val="3972595265"/>
              </p:ext>
            </p:extLst>
          </p:nvPr>
        </p:nvGraphicFramePr>
        <p:xfrm>
          <a:off x="367775" y="1201901"/>
          <a:ext cx="8461875" cy="3883764"/>
        </p:xfrm>
        <a:graphic>
          <a:graphicData uri="http://schemas.openxmlformats.org/drawingml/2006/table">
            <a:tbl>
              <a:tblPr>
                <a:noFill/>
                <a:tableStyleId>{B3CD9571-ABD9-43E4-A9F6-3849D391C1F2}</a:tableStyleId>
              </a:tblPr>
              <a:tblGrid>
                <a:gridCol w="2820625">
                  <a:extLst>
                    <a:ext uri="{9D8B030D-6E8A-4147-A177-3AD203B41FA5}">
                      <a16:colId xmlns:a16="http://schemas.microsoft.com/office/drawing/2014/main" val="20000"/>
                    </a:ext>
                  </a:extLst>
                </a:gridCol>
                <a:gridCol w="2820625">
                  <a:extLst>
                    <a:ext uri="{9D8B030D-6E8A-4147-A177-3AD203B41FA5}">
                      <a16:colId xmlns:a16="http://schemas.microsoft.com/office/drawing/2014/main" val="20001"/>
                    </a:ext>
                  </a:extLst>
                </a:gridCol>
                <a:gridCol w="2820625">
                  <a:extLst>
                    <a:ext uri="{9D8B030D-6E8A-4147-A177-3AD203B41FA5}">
                      <a16:colId xmlns:a16="http://schemas.microsoft.com/office/drawing/2014/main" val="20002"/>
                    </a:ext>
                  </a:extLst>
                </a:gridCol>
              </a:tblGrid>
              <a:tr h="354746">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83391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Roboto"/>
                          <a:ea typeface="Roboto"/>
                          <a:cs typeface="Roboto"/>
                          <a:sym typeface="Roboto"/>
                        </a:rPr>
                        <a:t>1 Brute Force Vulnerability</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dirty="0">
                          <a:latin typeface="Roboto"/>
                          <a:ea typeface="Roboto"/>
                          <a:cs typeface="Roboto"/>
                          <a:sym typeface="Roboto"/>
                        </a:rPr>
                        <a:t>Brute Force Vulnerability allows multiple failed authentications attempts from the same account</a:t>
                      </a:r>
                    </a:p>
                    <a:p>
                      <a:pPr marL="0" lvl="0" indent="0" algn="l" rtl="0">
                        <a:spcBef>
                          <a:spcPts val="0"/>
                        </a:spcBef>
                        <a:spcAft>
                          <a:spcPts val="0"/>
                        </a:spcAft>
                        <a:buClr>
                          <a:schemeClr val="dk1"/>
                        </a:buClr>
                        <a:buSzPts val="1100"/>
                        <a:buFont typeface="Arial"/>
                        <a:buNone/>
                      </a:pPr>
                      <a:endParaRPr lang="en" sz="1200" dirty="0">
                        <a:solidFill>
                          <a:schemeClr val="dk1"/>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r>
                        <a:rPr lang="en-US" sz="1200" dirty="0">
                          <a:solidFill>
                            <a:schemeClr val="dk1"/>
                          </a:solidFill>
                          <a:latin typeface="Roboto"/>
                          <a:ea typeface="Roboto"/>
                          <a:cs typeface="Roboto"/>
                          <a:sym typeface="Roboto"/>
                        </a:rPr>
                        <a:t>Brute Force Vulnerability</a:t>
                      </a:r>
                      <a:r>
                        <a:rPr lang="en-US" sz="1200" dirty="0">
                          <a:latin typeface="Roboto"/>
                          <a:ea typeface="Roboto"/>
                          <a:cs typeface="Roboto"/>
                          <a:sym typeface="Roboto"/>
                        </a:rPr>
                        <a:t> allows </a:t>
                      </a:r>
                      <a:r>
                        <a:rPr lang="en-US" sz="1200" b="0" i="0" u="none" strike="noStrike" cap="none" dirty="0">
                          <a:solidFill>
                            <a:schemeClr val="dk1"/>
                          </a:solidFill>
                          <a:latin typeface="Roboto"/>
                          <a:ea typeface="Roboto"/>
                          <a:cs typeface="Roboto"/>
                          <a:sym typeface="Roboto"/>
                        </a:rPr>
                        <a:t>attackers get </a:t>
                      </a:r>
                      <a:r>
                        <a:rPr lang="en-US" sz="1200" b="0" i="0" u="none" strike="noStrike" cap="none" dirty="0">
                          <a:solidFill>
                            <a:schemeClr val="dk1"/>
                          </a:solidFill>
                          <a:latin typeface="Roboto"/>
                          <a:ea typeface="Roboto"/>
                          <a:cs typeface="Arial"/>
                          <a:sym typeface="Arial"/>
                        </a:rPr>
                        <a:t>credentials that </a:t>
                      </a:r>
                    </a:p>
                    <a:p>
                      <a:r>
                        <a:rPr lang="en-US" sz="1200" b="0" i="0" u="none" strike="noStrike" cap="none" dirty="0">
                          <a:solidFill>
                            <a:schemeClr val="dk1"/>
                          </a:solidFill>
                          <a:latin typeface="Roboto"/>
                          <a:ea typeface="Roboto"/>
                          <a:cs typeface="Arial"/>
                          <a:sym typeface="Arial"/>
                        </a:rPr>
                        <a:t>access to password protected area on Capstone/server1</a:t>
                      </a:r>
                      <a:endParaRPr lang="en" sz="1200" dirty="0">
                        <a:solidFill>
                          <a:schemeClr val="dk1"/>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6549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200" dirty="0">
                          <a:latin typeface="Roboto"/>
                          <a:ea typeface="Roboto"/>
                          <a:cs typeface="Roboto"/>
                          <a:sym typeface="Roboto"/>
                        </a:rPr>
                        <a:t>2 Exposing sensitive information</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Roboto"/>
                          <a:ea typeface="Roboto"/>
                          <a:cs typeface="Roboto"/>
                          <a:sym typeface="Roboto"/>
                        </a:rPr>
                        <a:t>Sensitive information becomes accessible from internet.</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Roboto"/>
                          <a:ea typeface="Roboto"/>
                          <a:cs typeface="Roboto"/>
                          <a:sym typeface="Roboto"/>
                        </a:rPr>
                        <a:t>Attackers can gain access to sensitive information. </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654939">
                <a:tc>
                  <a:txBody>
                    <a:bodyPr/>
                    <a:lstStyle/>
                    <a:p>
                      <a:pPr marL="0" lvl="0" indent="0" algn="l" rtl="0">
                        <a:spcBef>
                          <a:spcPts val="0"/>
                        </a:spcBef>
                        <a:spcAft>
                          <a:spcPts val="0"/>
                        </a:spcAft>
                        <a:buNone/>
                      </a:pPr>
                      <a:r>
                        <a:rPr lang="en" sz="1200" dirty="0">
                          <a:latin typeface="Roboto"/>
                          <a:ea typeface="Roboto"/>
                          <a:cs typeface="Roboto"/>
                          <a:sym typeface="Roboto"/>
                        </a:rPr>
                        <a:t>3 LFI Vulnerability </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dk1"/>
                          </a:solidFill>
                          <a:latin typeface="Roboto"/>
                          <a:ea typeface="Roboto"/>
                          <a:cs typeface="Roboto"/>
                          <a:sym typeface="Roboto"/>
                        </a:rPr>
                        <a:t>LFI allows access to confidential files on a site. </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dk1"/>
                          </a:solidFill>
                          <a:latin typeface="Roboto"/>
                          <a:ea typeface="Roboto"/>
                          <a:cs typeface="Roboto"/>
                          <a:sym typeface="Roboto"/>
                        </a:rPr>
                        <a:t>An LFI vulnerability allows attackers to gain access to sensitive credentials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903962">
                <a:tc>
                  <a:txBody>
                    <a:bodyPr/>
                    <a:lstStyle/>
                    <a:p>
                      <a:pPr marL="0" lvl="0" indent="0" algn="l" rtl="0">
                        <a:spcBef>
                          <a:spcPts val="0"/>
                        </a:spcBef>
                        <a:spcAft>
                          <a:spcPts val="0"/>
                        </a:spcAft>
                        <a:buNone/>
                      </a:pPr>
                      <a:r>
                        <a:rPr lang="en" sz="1200">
                          <a:latin typeface="Roboto"/>
                          <a:ea typeface="Roboto"/>
                          <a:cs typeface="Roboto"/>
                          <a:sym typeface="Roboto"/>
                        </a:rPr>
                        <a:t>4 Remote Code Execution</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dirty="0">
                          <a:latin typeface="Roboto"/>
                          <a:ea typeface="Roboto"/>
                          <a:cs typeface="Roboto"/>
                          <a:sym typeface="Roboto"/>
                        </a:rPr>
                        <a:t>Execute shell commands on the web-server from the remote device</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r>
                        <a:rPr lang="en" sz="1200" dirty="0">
                          <a:solidFill>
                            <a:schemeClr val="dk1"/>
                          </a:solidFill>
                          <a:latin typeface="Roboto"/>
                          <a:ea typeface="Roboto"/>
                          <a:cs typeface="Roboto"/>
                          <a:sym typeface="Roboto"/>
                        </a:rPr>
                        <a:t>The vulnerability allows an attacker to execute </a:t>
                      </a:r>
                      <a:r>
                        <a:rPr lang="en-US" sz="1200" b="0" i="0" u="none" strike="noStrike" cap="none" dirty="0">
                          <a:solidFill>
                            <a:schemeClr val="dk1"/>
                          </a:solidFill>
                          <a:latin typeface="Roboto"/>
                          <a:ea typeface="Roboto"/>
                          <a:cs typeface="Arial"/>
                          <a:sym typeface="Arial"/>
                        </a:rPr>
                        <a:t>malicious script </a:t>
                      </a:r>
                    </a:p>
                    <a:p>
                      <a:r>
                        <a:rPr lang="en-US" sz="1200" b="0" i="0" u="none" strike="noStrike" cap="none" dirty="0">
                          <a:solidFill>
                            <a:schemeClr val="dk1"/>
                          </a:solidFill>
                          <a:latin typeface="Roboto"/>
                          <a:ea typeface="Roboto"/>
                          <a:cs typeface="Arial"/>
                          <a:sym typeface="Arial"/>
                        </a:rPr>
                        <a:t>provides command and control </a:t>
                      </a:r>
                    </a:p>
                    <a:p>
                      <a:r>
                        <a:rPr lang="en-US" sz="1200" b="0" i="0" u="none" strike="noStrike" cap="none" dirty="0">
                          <a:solidFill>
                            <a:schemeClr val="dk1"/>
                          </a:solidFill>
                          <a:latin typeface="Roboto"/>
                          <a:ea typeface="Roboto"/>
                          <a:cs typeface="Arial"/>
                          <a:sym typeface="Arial"/>
                        </a:rPr>
                        <a:t>over Capstone/server1</a:t>
                      </a:r>
                    </a:p>
                    <a:p>
                      <a:pPr marL="0" lvl="0" indent="0" algn="l"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Exploitation: Brute Force Vulnerability</a:t>
            </a:r>
            <a:endParaRPr/>
          </a:p>
        </p:txBody>
      </p:sp>
      <p:sp>
        <p:nvSpPr>
          <p:cNvPr id="1102" name="Google Shape;110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03" name="Google Shape;110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Using </a:t>
            </a:r>
            <a:r>
              <a:rPr lang="en" sz="1200">
                <a:solidFill>
                  <a:schemeClr val="dk1"/>
                </a:solidFill>
                <a:latin typeface="Roboto"/>
                <a:ea typeface="Roboto"/>
                <a:cs typeface="Roboto"/>
                <a:sym typeface="Roboto"/>
              </a:rPr>
              <a:t>command line tool </a:t>
            </a:r>
            <a:r>
              <a:rPr lang="en" sz="1200">
                <a:latin typeface="Roboto"/>
                <a:ea typeface="Roboto"/>
                <a:cs typeface="Roboto"/>
                <a:sym typeface="Roboto"/>
              </a:rPr>
              <a:t>Hydra I ran the following command:</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‘hydra -l ashton -P /usr/share/wordlist/rockyou.txt -s 80 -f -vV 192.168.1.105 http-get /company_folders/secret_folder’</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p:txBody>
      </p:sp>
      <p:grpSp>
        <p:nvGrpSpPr>
          <p:cNvPr id="1105" name="Google Shape;1105;p63"/>
          <p:cNvGrpSpPr/>
          <p:nvPr/>
        </p:nvGrpSpPr>
        <p:grpSpPr>
          <a:xfrm>
            <a:off x="457181" y="887903"/>
            <a:ext cx="533372" cy="533480"/>
            <a:chOff x="457200" y="1378813"/>
            <a:chExt cx="695400" cy="695450"/>
          </a:xfrm>
        </p:grpSpPr>
        <p:sp>
          <p:nvSpPr>
            <p:cNvPr id="1106" name="Google Shape;110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07" name="Google Shape;110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63"/>
          <p:cNvGrpSpPr/>
          <p:nvPr/>
        </p:nvGrpSpPr>
        <p:grpSpPr>
          <a:xfrm>
            <a:off x="3228956" y="887903"/>
            <a:ext cx="533372" cy="533480"/>
            <a:chOff x="457200" y="1378813"/>
            <a:chExt cx="695400" cy="695450"/>
          </a:xfrm>
        </p:grpSpPr>
        <p:sp>
          <p:nvSpPr>
            <p:cNvPr id="1109" name="Google Shape;110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0" name="Google Shape;111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1" name="Google Shape;111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I was able to brute force the credentials for user ‘ashton’ and log in to the ‘secret_folder’ using password ‘leopoldo’</a:t>
            </a:r>
            <a:endParaRPr sz="1200" dirty="0">
              <a:latin typeface="Roboto"/>
              <a:ea typeface="Roboto"/>
              <a:cs typeface="Roboto"/>
              <a:sym typeface="Roboto"/>
            </a:endParaRPr>
          </a:p>
        </p:txBody>
      </p:sp>
      <p:grpSp>
        <p:nvGrpSpPr>
          <p:cNvPr id="1113" name="Google Shape;1113;p63"/>
          <p:cNvGrpSpPr/>
          <p:nvPr/>
        </p:nvGrpSpPr>
        <p:grpSpPr>
          <a:xfrm>
            <a:off x="6134081" y="888653"/>
            <a:ext cx="533372" cy="533480"/>
            <a:chOff x="457200" y="1378813"/>
            <a:chExt cx="695400" cy="695450"/>
          </a:xfrm>
        </p:grpSpPr>
        <p:sp>
          <p:nvSpPr>
            <p:cNvPr id="1114" name="Google Shape;111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15" name="Google Shape;111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3"/>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a:latin typeface="Roboto"/>
              <a:ea typeface="Roboto"/>
              <a:cs typeface="Roboto"/>
              <a:sym typeface="Roboto"/>
            </a:endParaRPr>
          </a:p>
        </p:txBody>
      </p:sp>
      <p:pic>
        <p:nvPicPr>
          <p:cNvPr id="1118" name="Google Shape;1118;p63"/>
          <p:cNvPicPr preferRelativeResize="0"/>
          <p:nvPr/>
        </p:nvPicPr>
        <p:blipFill>
          <a:blip r:embed="rId3">
            <a:alphaModFix/>
          </a:blip>
          <a:stretch>
            <a:fillRect/>
          </a:stretch>
        </p:blipFill>
        <p:spPr>
          <a:xfrm>
            <a:off x="6502325" y="1574025"/>
            <a:ext cx="2218524" cy="2974575"/>
          </a:xfrm>
          <a:prstGeom prst="rect">
            <a:avLst/>
          </a:prstGeom>
          <a:ln>
            <a:noFill/>
          </a:ln>
          <a:effectLst>
            <a:softEdge rad="11250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Sensitive Data Exposure</a:t>
            </a:r>
            <a:endParaRPr/>
          </a:p>
        </p:txBody>
      </p:sp>
      <p:sp>
        <p:nvSpPr>
          <p:cNvPr id="1124" name="Google Shape;1124;p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25" name="Google Shape;1125;p64"/>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4"/>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I used the web browser to navigate to the website and look for sensitive information. </a:t>
            </a:r>
            <a:endParaRPr sz="1200">
              <a:latin typeface="Roboto"/>
              <a:ea typeface="Roboto"/>
              <a:cs typeface="Roboto"/>
              <a:sym typeface="Roboto"/>
            </a:endParaRPr>
          </a:p>
        </p:txBody>
      </p:sp>
      <p:grpSp>
        <p:nvGrpSpPr>
          <p:cNvPr id="1127" name="Google Shape;1127;p64"/>
          <p:cNvGrpSpPr/>
          <p:nvPr/>
        </p:nvGrpSpPr>
        <p:grpSpPr>
          <a:xfrm>
            <a:off x="457181" y="887903"/>
            <a:ext cx="533372" cy="533480"/>
            <a:chOff x="457200" y="1378813"/>
            <a:chExt cx="695400" cy="695450"/>
          </a:xfrm>
        </p:grpSpPr>
        <p:sp>
          <p:nvSpPr>
            <p:cNvPr id="1128" name="Google Shape;1128;p64"/>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29" name="Google Shape;1129;p64"/>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64"/>
          <p:cNvGrpSpPr/>
          <p:nvPr/>
        </p:nvGrpSpPr>
        <p:grpSpPr>
          <a:xfrm>
            <a:off x="3228956" y="887903"/>
            <a:ext cx="533372" cy="533480"/>
            <a:chOff x="457200" y="1378813"/>
            <a:chExt cx="695400" cy="695450"/>
          </a:xfrm>
        </p:grpSpPr>
        <p:sp>
          <p:nvSpPr>
            <p:cNvPr id="1131" name="Google Shape;1131;p64"/>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32" name="Google Shape;1132;p64"/>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64"/>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4"/>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I found a path to the secret_folder and got information about company top management. </a:t>
            </a:r>
            <a:endParaRPr sz="1200" dirty="0">
              <a:latin typeface="Roboto"/>
              <a:ea typeface="Roboto"/>
              <a:cs typeface="Roboto"/>
              <a:sym typeface="Roboto"/>
            </a:endParaRPr>
          </a:p>
        </p:txBody>
      </p:sp>
      <p:grpSp>
        <p:nvGrpSpPr>
          <p:cNvPr id="1135" name="Google Shape;1135;p64"/>
          <p:cNvGrpSpPr/>
          <p:nvPr/>
        </p:nvGrpSpPr>
        <p:grpSpPr>
          <a:xfrm>
            <a:off x="6134081" y="888653"/>
            <a:ext cx="533372" cy="533480"/>
            <a:chOff x="457200" y="1378813"/>
            <a:chExt cx="695400" cy="695450"/>
          </a:xfrm>
        </p:grpSpPr>
        <p:sp>
          <p:nvSpPr>
            <p:cNvPr id="1136" name="Google Shape;1136;p64"/>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37" name="Google Shape;1137;p64"/>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64"/>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9" name="Google Shape;1139;p64"/>
          <p:cNvPicPr preferRelativeResize="0"/>
          <p:nvPr/>
        </p:nvPicPr>
        <p:blipFill>
          <a:blip r:embed="rId3">
            <a:alphaModFix/>
          </a:blip>
          <a:stretch>
            <a:fillRect/>
          </a:stretch>
        </p:blipFill>
        <p:spPr>
          <a:xfrm>
            <a:off x="6401175" y="1432437"/>
            <a:ext cx="2428500" cy="3343275"/>
          </a:xfrm>
          <a:prstGeom prst="rect">
            <a:avLst/>
          </a:prstGeom>
          <a:ln>
            <a:noFill/>
          </a:ln>
          <a:effectLst>
            <a:softEdge rad="112500"/>
          </a:effec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1507</Words>
  <Application>Microsoft Office PowerPoint</Application>
  <PresentationFormat>On-screen Show (16:9)</PresentationFormat>
  <Paragraphs>208</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Roboto Light</vt:lpstr>
      <vt:lpstr>Roboto Thin</vt:lpstr>
      <vt:lpstr>Roboto-Regular</vt:lpstr>
      <vt:lpstr>Roboto Black</vt:lpstr>
      <vt:lpstr>Roboto Medium</vt:lpstr>
      <vt:lpstr>Arial</vt:lpstr>
      <vt:lpstr>Roboto</vt:lpstr>
      <vt:lpstr>Simple Light</vt:lpstr>
      <vt:lpstr>Capstone Engagement Assessment, Analysis,  and Hardening of a Vulnerable System</vt:lpstr>
      <vt:lpstr>Table of Contents </vt:lpstr>
      <vt:lpstr>Network Topology </vt:lpstr>
      <vt:lpstr>Network Topology</vt:lpstr>
      <vt:lpstr>Red Team Security Assessment </vt:lpstr>
      <vt:lpstr>Recon: Describing the Target</vt:lpstr>
      <vt:lpstr>Vulnerability Assessment</vt:lpstr>
      <vt:lpstr>Exploitation: Brute Force Vulnerability</vt:lpstr>
      <vt:lpstr>Exploitation: Sensitive Data Exposure</vt:lpstr>
      <vt:lpstr>Exploitation: Local File Inclusion Vulnerability </vt:lpstr>
      <vt:lpstr>Exploitation: Remote Code Execution</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dc:creator>Evelyn</dc:creator>
  <cp:lastModifiedBy>Vladimir Britvin</cp:lastModifiedBy>
  <cp:revision>13</cp:revision>
  <dcterms:modified xsi:type="dcterms:W3CDTF">2021-03-04T04:53:53Z</dcterms:modified>
</cp:coreProperties>
</file>